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2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media/image45.jpg" ContentType="image/jpeg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"/>
  </p:notesMasterIdLst>
  <p:sldIdLst>
    <p:sldId id="262" r:id="rId3"/>
    <p:sldId id="260" r:id="rId4"/>
    <p:sldId id="263" r:id="rId5"/>
    <p:sldId id="261" r:id="rId6"/>
    <p:sldId id="264" r:id="rId7"/>
    <p:sldId id="265" r:id="rId8"/>
    <p:sldId id="267" r:id="rId9"/>
  </p:sldIdLst>
  <p:sldSz cx="15544800" cy="10058400"/>
  <p:notesSz cx="9296400" cy="14782800"/>
  <p:defaultTextStyle>
    <a:defPPr>
      <a:defRPr lang="en-US"/>
    </a:defPPr>
    <a:lvl1pPr marL="0" algn="l" defTabSz="1228954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1pPr>
    <a:lvl2pPr marL="614477" algn="l" defTabSz="1228954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2pPr>
    <a:lvl3pPr marL="1228954" algn="l" defTabSz="1228954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3pPr>
    <a:lvl4pPr marL="1843430" algn="l" defTabSz="1228954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4pPr>
    <a:lvl5pPr marL="2457907" algn="l" defTabSz="1228954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5pPr>
    <a:lvl6pPr marL="3072384" algn="l" defTabSz="1228954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6pPr>
    <a:lvl7pPr marL="3686861" algn="l" defTabSz="1228954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7pPr>
    <a:lvl8pPr marL="4301338" algn="l" defTabSz="1228954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8pPr>
    <a:lvl9pPr marL="4915814" algn="l" defTabSz="1228954" rtl="0" eaLnBrk="1" latinLnBrk="0" hangingPunct="1">
      <a:defRPr sz="24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9" autoAdjust="0"/>
    <p:restoredTop sz="94660"/>
  </p:normalViewPr>
  <p:slideViewPr>
    <p:cSldViewPr snapToGrid="0">
      <p:cViewPr>
        <p:scale>
          <a:sx n="75" d="100"/>
          <a:sy n="75" d="100"/>
        </p:scale>
        <p:origin x="558" y="-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customXml" Target="../customXml/item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741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741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87B58-53C9-4C26-A026-5E2675E3EF7E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0" y="1847850"/>
            <a:ext cx="7708900" cy="4989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7113588"/>
            <a:ext cx="7435850" cy="58213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4041438"/>
            <a:ext cx="4029075" cy="7413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14041438"/>
            <a:ext cx="4029075" cy="7413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53B31-CF60-4520-9DE4-A555A51C5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5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45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04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9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83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62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90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90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47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98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  <a:prstGeom prst="rect">
            <a:avLst/>
          </a:prstGeo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7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37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68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78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5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49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2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6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7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7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8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4F3D-2386-467B-AB8B-213ED11038A8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A644D-99F0-4C33-B888-93B95E3584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bg object 16"/>
          <p:cNvSpPr/>
          <p:nvPr userDrawn="1"/>
        </p:nvSpPr>
        <p:spPr>
          <a:xfrm>
            <a:off x="906456" y="984606"/>
            <a:ext cx="14573250" cy="0"/>
          </a:xfrm>
          <a:custGeom>
            <a:avLst/>
            <a:gdLst/>
            <a:ahLst/>
            <a:cxnLst/>
            <a:rect l="l" t="t" r="r" b="b"/>
            <a:pathLst>
              <a:path w="8412480">
                <a:moveTo>
                  <a:pt x="0" y="0"/>
                </a:moveTo>
                <a:lnTo>
                  <a:pt x="8412480" y="0"/>
                </a:lnTo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084">
              <a:solidFill>
                <a:prstClr val="black"/>
              </a:solidFill>
            </a:endParaRPr>
          </a:p>
        </p:txBody>
      </p:sp>
      <p:sp>
        <p:nvSpPr>
          <p:cNvPr id="8" name="bg object 17"/>
          <p:cNvSpPr/>
          <p:nvPr userDrawn="1"/>
        </p:nvSpPr>
        <p:spPr>
          <a:xfrm>
            <a:off x="906456" y="1067307"/>
            <a:ext cx="14573250" cy="0"/>
          </a:xfrm>
          <a:custGeom>
            <a:avLst/>
            <a:gdLst/>
            <a:ahLst/>
            <a:cxnLst/>
            <a:rect l="l" t="t" r="r" b="b"/>
            <a:pathLst>
              <a:path w="8412480">
                <a:moveTo>
                  <a:pt x="0" y="0"/>
                </a:moveTo>
                <a:lnTo>
                  <a:pt x="8412480" y="0"/>
                </a:lnTo>
              </a:path>
            </a:pathLst>
          </a:custGeom>
          <a:ln w="28956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 sz="3084">
              <a:solidFill>
                <a:prstClr val="black"/>
              </a:solidFill>
            </a:endParaRPr>
          </a:p>
        </p:txBody>
      </p:sp>
      <p:sp>
        <p:nvSpPr>
          <p:cNvPr id="9" name="bg object 18"/>
          <p:cNvSpPr/>
          <p:nvPr userDrawn="1"/>
        </p:nvSpPr>
        <p:spPr>
          <a:xfrm>
            <a:off x="29147" y="53646"/>
            <a:ext cx="973492" cy="10460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4">
              <a:solidFill>
                <a:prstClr val="black"/>
              </a:solidFill>
            </a:endParaRPr>
          </a:p>
        </p:txBody>
      </p:sp>
      <p:sp>
        <p:nvSpPr>
          <p:cNvPr id="10" name="Holder 4"/>
          <p:cNvSpPr txBox="1">
            <a:spLocks/>
          </p:cNvSpPr>
          <p:nvPr userDrawn="1"/>
        </p:nvSpPr>
        <p:spPr>
          <a:xfrm>
            <a:off x="7095959" y="9863752"/>
            <a:ext cx="1352883" cy="1470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50" b="1" i="0" kern="1200">
                <a:solidFill>
                  <a:srgbClr val="008000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193">
              <a:spcBef>
                <a:spcPts val="45"/>
              </a:spcBef>
            </a:pPr>
            <a:r>
              <a:rPr lang="en-US" sz="956" spc="-6" dirty="0" smtClean="0"/>
              <a:t>UNCLASSIFIED//FOUO</a:t>
            </a:r>
            <a:endParaRPr lang="en-US" sz="956" spc="-6" dirty="0"/>
          </a:p>
        </p:txBody>
      </p:sp>
      <p:sp>
        <p:nvSpPr>
          <p:cNvPr id="11" name="object 3"/>
          <p:cNvSpPr/>
          <p:nvPr userDrawn="1"/>
        </p:nvSpPr>
        <p:spPr>
          <a:xfrm>
            <a:off x="14614292" y="370"/>
            <a:ext cx="930508" cy="9842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4"/>
          </a:p>
        </p:txBody>
      </p:sp>
    </p:spTree>
    <p:extLst>
      <p:ext uri="{BB962C8B-B14F-4D97-AF65-F5344CB8AC3E}">
        <p14:creationId xmlns:p14="http://schemas.microsoft.com/office/powerpoint/2010/main" val="38161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2528"/>
            <a:ext cx="15544800" cy="475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bg object 16"/>
          <p:cNvSpPr/>
          <p:nvPr userDrawn="1"/>
        </p:nvSpPr>
        <p:spPr>
          <a:xfrm>
            <a:off x="743618" y="458514"/>
            <a:ext cx="13533120" cy="0"/>
          </a:xfrm>
          <a:custGeom>
            <a:avLst/>
            <a:gdLst/>
            <a:ahLst/>
            <a:cxnLst/>
            <a:rect l="l" t="t" r="r" b="b"/>
            <a:pathLst>
              <a:path w="8412480">
                <a:moveTo>
                  <a:pt x="0" y="0"/>
                </a:moveTo>
                <a:lnTo>
                  <a:pt x="8412480" y="0"/>
                </a:lnTo>
              </a:path>
            </a:pathLst>
          </a:custGeom>
          <a:ln w="502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3084">
              <a:solidFill>
                <a:prstClr val="black"/>
              </a:solidFill>
            </a:endParaRPr>
          </a:p>
        </p:txBody>
      </p:sp>
      <p:sp>
        <p:nvSpPr>
          <p:cNvPr id="8" name="bg object 17"/>
          <p:cNvSpPr/>
          <p:nvPr userDrawn="1"/>
        </p:nvSpPr>
        <p:spPr>
          <a:xfrm>
            <a:off x="743618" y="541215"/>
            <a:ext cx="13533120" cy="0"/>
          </a:xfrm>
          <a:custGeom>
            <a:avLst/>
            <a:gdLst/>
            <a:ahLst/>
            <a:cxnLst/>
            <a:rect l="l" t="t" r="r" b="b"/>
            <a:pathLst>
              <a:path w="8412480">
                <a:moveTo>
                  <a:pt x="0" y="0"/>
                </a:moveTo>
                <a:lnTo>
                  <a:pt x="8412480" y="0"/>
                </a:lnTo>
              </a:path>
            </a:pathLst>
          </a:custGeom>
          <a:ln w="28956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 sz="3084">
              <a:solidFill>
                <a:prstClr val="black"/>
              </a:solidFill>
            </a:endParaRPr>
          </a:p>
        </p:txBody>
      </p:sp>
      <p:sp>
        <p:nvSpPr>
          <p:cNvPr id="9" name="bg object 18"/>
          <p:cNvSpPr/>
          <p:nvPr userDrawn="1"/>
        </p:nvSpPr>
        <p:spPr>
          <a:xfrm>
            <a:off x="0" y="12528"/>
            <a:ext cx="659785" cy="5476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4">
              <a:solidFill>
                <a:prstClr val="black"/>
              </a:solidFill>
            </a:endParaRPr>
          </a:p>
        </p:txBody>
      </p:sp>
      <p:sp>
        <p:nvSpPr>
          <p:cNvPr id="11" name="object 3"/>
          <p:cNvSpPr/>
          <p:nvPr userDrawn="1"/>
        </p:nvSpPr>
        <p:spPr>
          <a:xfrm>
            <a:off x="14360571" y="-29360"/>
            <a:ext cx="708240" cy="5894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084"/>
          </a:p>
        </p:txBody>
      </p:sp>
    </p:spTree>
    <p:extLst>
      <p:ext uri="{BB962C8B-B14F-4D97-AF65-F5344CB8AC3E}">
        <p14:creationId xmlns:p14="http://schemas.microsoft.com/office/powerpoint/2010/main" val="91498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34115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emf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openxmlformats.org/officeDocument/2006/relationships/image" Target="../media/image45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jpeg"/><Relationship Id="rId10" Type="http://schemas.openxmlformats.org/officeDocument/2006/relationships/image" Target="../media/image43.emf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emf"/><Relationship Id="rId7" Type="http://schemas.openxmlformats.org/officeDocument/2006/relationships/image" Target="../media/image70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" y="4226775"/>
            <a:ext cx="11696025" cy="26896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" y="6941773"/>
            <a:ext cx="11680549" cy="29321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object 10"/>
          <p:cNvSpPr txBox="1">
            <a:spLocks/>
          </p:cNvSpPr>
          <p:nvPr/>
        </p:nvSpPr>
        <p:spPr>
          <a:xfrm>
            <a:off x="1" y="282277"/>
            <a:ext cx="15544799" cy="565731"/>
          </a:xfrm>
          <a:prstGeom prst="rect">
            <a:avLst/>
          </a:prstGeom>
        </p:spPr>
        <p:txBody>
          <a:bodyPr vert="horz" wrap="square" lIns="0" tIns="16192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7002" algn="ctr">
              <a:spcBef>
                <a:spcPts val="127"/>
              </a:spcBef>
            </a:pPr>
            <a:r>
              <a:rPr lang="en-US" sz="3570" kern="0" spc="-64" dirty="0" smtClean="0"/>
              <a:t>101 BSB FY 21 PLACEMAT</a:t>
            </a:r>
            <a:endParaRPr lang="en-US" sz="3570" kern="0" spc="-6" dirty="0"/>
          </a:p>
        </p:txBody>
      </p:sp>
      <p:sp>
        <p:nvSpPr>
          <p:cNvPr id="85" name="Rectangle 84"/>
          <p:cNvSpPr/>
          <p:nvPr/>
        </p:nvSpPr>
        <p:spPr>
          <a:xfrm>
            <a:off x="31533" y="5218386"/>
            <a:ext cx="419099" cy="945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5530" y="8035846"/>
            <a:ext cx="419099" cy="945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5" y="1121171"/>
            <a:ext cx="3890351" cy="308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9004" y="1121171"/>
            <a:ext cx="3949663" cy="308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304" y="1121171"/>
            <a:ext cx="3878546" cy="30802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3612" y="4201422"/>
            <a:ext cx="3780232" cy="2740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9850" y="6942910"/>
            <a:ext cx="3783994" cy="2931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43613" y="1121171"/>
            <a:ext cx="3780231" cy="3080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009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/>
          <p:cNvSpPr txBox="1">
            <a:spLocks/>
          </p:cNvSpPr>
          <p:nvPr/>
        </p:nvSpPr>
        <p:spPr>
          <a:xfrm>
            <a:off x="1" y="282277"/>
            <a:ext cx="15544799" cy="565731"/>
          </a:xfrm>
          <a:prstGeom prst="rect">
            <a:avLst/>
          </a:prstGeom>
        </p:spPr>
        <p:txBody>
          <a:bodyPr vert="horz" wrap="square" lIns="0" tIns="16192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7002" algn="ctr">
              <a:spcBef>
                <a:spcPts val="127"/>
              </a:spcBef>
            </a:pPr>
            <a:r>
              <a:rPr lang="en-US" sz="3570" kern="0" spc="-64" dirty="0" smtClean="0"/>
              <a:t>1 BEB FY 21 PLACEMAT</a:t>
            </a:r>
            <a:endParaRPr lang="en-US" sz="3570" kern="0" spc="-6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4465"/>
            <a:ext cx="11702144" cy="290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93872"/>
            <a:ext cx="11690112" cy="272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43" y="7327706"/>
            <a:ext cx="11701855" cy="2568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37" y="4343128"/>
            <a:ext cx="11701855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111246"/>
            <a:ext cx="3916031" cy="2982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957" y="1111246"/>
            <a:ext cx="3933615" cy="2982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6009" y="1111246"/>
            <a:ext cx="3822409" cy="2980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9176" y="1108810"/>
            <a:ext cx="3824789" cy="2982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7482" y="4101164"/>
            <a:ext cx="3826484" cy="2908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94009" y="7019855"/>
            <a:ext cx="3829956" cy="28707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963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"/>
          <p:cNvSpPr txBox="1">
            <a:spLocks/>
          </p:cNvSpPr>
          <p:nvPr/>
        </p:nvSpPr>
        <p:spPr>
          <a:xfrm>
            <a:off x="1" y="282277"/>
            <a:ext cx="15544799" cy="565731"/>
          </a:xfrm>
          <a:prstGeom prst="rect">
            <a:avLst/>
          </a:prstGeom>
        </p:spPr>
        <p:txBody>
          <a:bodyPr vert="horz" wrap="square" lIns="0" tIns="16192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7002" algn="ctr">
              <a:spcBef>
                <a:spcPts val="127"/>
              </a:spcBef>
            </a:pPr>
            <a:r>
              <a:rPr lang="en-US" sz="3570" kern="0" spc="-64" dirty="0" smtClean="0"/>
              <a:t>1-5 FA FY 21 PLACEMAT</a:t>
            </a:r>
            <a:endParaRPr lang="en-US" sz="3570" kern="0" spc="-6" dirty="0"/>
          </a:p>
        </p:txBody>
      </p:sp>
      <p:sp>
        <p:nvSpPr>
          <p:cNvPr id="86" name="Rectangle 85"/>
          <p:cNvSpPr/>
          <p:nvPr/>
        </p:nvSpPr>
        <p:spPr>
          <a:xfrm>
            <a:off x="35530" y="8051888"/>
            <a:ext cx="419099" cy="945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782" y="1138892"/>
            <a:ext cx="3779520" cy="2834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031" y="1138892"/>
            <a:ext cx="3779520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5280" y="3973532"/>
            <a:ext cx="3779520" cy="2834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5280" y="1138892"/>
            <a:ext cx="3779520" cy="2834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663" y="7330854"/>
            <a:ext cx="3176337" cy="203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5491" y="4949266"/>
            <a:ext cx="959685" cy="945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QTR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>
            <a:endCxn id="20" idx="3"/>
          </p:cNvCxnSpPr>
          <p:nvPr/>
        </p:nvCxnSpPr>
        <p:spPr>
          <a:xfrm flipH="1">
            <a:off x="975176" y="5422232"/>
            <a:ext cx="1317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491" y="7891589"/>
            <a:ext cx="959685" cy="945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="1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QTR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eft Bracket 23"/>
          <p:cNvSpPr/>
          <p:nvPr/>
        </p:nvSpPr>
        <p:spPr>
          <a:xfrm>
            <a:off x="1106905" y="6947235"/>
            <a:ext cx="271797" cy="283464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16" y="4004913"/>
            <a:ext cx="10058400" cy="1417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16" y="5414487"/>
            <a:ext cx="10058400" cy="14250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16" y="6947236"/>
            <a:ext cx="10058400" cy="1417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16" y="8348512"/>
            <a:ext cx="10058400" cy="1433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Left Bracket 31"/>
          <p:cNvSpPr/>
          <p:nvPr/>
        </p:nvSpPr>
        <p:spPr>
          <a:xfrm>
            <a:off x="1106905" y="4004912"/>
            <a:ext cx="271797" cy="283464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975176" y="8364555"/>
            <a:ext cx="1317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26" y="1082378"/>
            <a:ext cx="3777227" cy="28346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5075" y="1098616"/>
            <a:ext cx="3777227" cy="2834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1735" y="1138892"/>
            <a:ext cx="3781816" cy="2834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62984" y="1138892"/>
            <a:ext cx="3781816" cy="2834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62984" y="3973532"/>
            <a:ext cx="3781816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8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1-4 CAV FY 21 PLACEMAT</a:t>
            </a:r>
            <a:endParaRPr lang="en-US" dirty="0"/>
          </a:p>
        </p:txBody>
      </p:sp>
      <p:grpSp>
        <p:nvGrpSpPr>
          <p:cNvPr id="28" name="object 5"/>
          <p:cNvGrpSpPr/>
          <p:nvPr/>
        </p:nvGrpSpPr>
        <p:grpSpPr>
          <a:xfrm>
            <a:off x="15119064" y="37928"/>
            <a:ext cx="413036" cy="475987"/>
            <a:chOff x="3765836" y="2371369"/>
            <a:chExt cx="1676400" cy="2170430"/>
          </a:xfrm>
        </p:grpSpPr>
        <p:sp>
          <p:nvSpPr>
            <p:cNvPr id="29" name="object 6"/>
            <p:cNvSpPr/>
            <p:nvPr/>
          </p:nvSpPr>
          <p:spPr>
            <a:xfrm>
              <a:off x="3765836" y="2371369"/>
              <a:ext cx="1676350" cy="21701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12289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1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ject 7"/>
            <p:cNvSpPr/>
            <p:nvPr/>
          </p:nvSpPr>
          <p:spPr>
            <a:xfrm>
              <a:off x="3773424" y="2378963"/>
              <a:ext cx="1597152" cy="21000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12289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19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35530" y="8035846"/>
            <a:ext cx="419099" cy="945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11390222" y="588408"/>
            <a:ext cx="3773577" cy="236278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METL Assessment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180" y="4904980"/>
            <a:ext cx="10867591" cy="215136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 to FOS </a:t>
            </a:r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Karliki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Atlantic Resolve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1345487" y="4736579"/>
            <a:ext cx="3773577" cy="236278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QTR2 Highlight: Quarterhorse PLT Qualifications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429586" y="8090437"/>
            <a:ext cx="1960106" cy="286511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Saber 7’s Priority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99597" y="586909"/>
            <a:ext cx="10867591" cy="215136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QTR1 Highlights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973" y="1039497"/>
            <a:ext cx="4492827" cy="3321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13232974" y="9731272"/>
            <a:ext cx="227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 Excellence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047018" y="4403252"/>
            <a:ext cx="4467427" cy="28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Lethal Platoons, Practiced TRPs, Competent Staff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112746" y="8094910"/>
            <a:ext cx="1960106" cy="286511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Saber 6 Lesson Learned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931232" y="9750870"/>
            <a:ext cx="2273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Simplicity and Focus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-4792" y="790029"/>
            <a:ext cx="5403800" cy="3821264"/>
            <a:chOff x="5646708" y="790029"/>
            <a:chExt cx="5403800" cy="382126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1"/>
            <a:stretch/>
          </p:blipFill>
          <p:spPr>
            <a:xfrm>
              <a:off x="5887487" y="1048816"/>
              <a:ext cx="1643462" cy="19886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5" name="TextBox 54"/>
            <p:cNvSpPr txBox="1"/>
            <p:nvPr/>
          </p:nvSpPr>
          <p:spPr>
            <a:xfrm>
              <a:off x="5651500" y="790029"/>
              <a:ext cx="5399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Building Soldier and Family Resiliency (DO)</a:t>
              </a:r>
              <a:endParaRPr lang="en-US" sz="12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46708" y="3064564"/>
              <a:ext cx="53128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QTR-2 &amp; QTR-3 Wellness: Trust that All Else Follows</a:t>
              </a:r>
              <a:endParaRPr lang="en-US" sz="12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44829" y="1348661"/>
              <a:ext cx="317747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Trust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2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Community Engagement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2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MRT Train the Trainer</a:t>
              </a:r>
            </a:p>
            <a:p>
              <a:pPr marL="228600" indent="-228600">
                <a:buFont typeface="+mj-lt"/>
                <a:buAutoNum type="arabicPeriod"/>
              </a:pPr>
              <a:endParaRPr lang="en-US" sz="12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Lesson Learned: Outcome Beats Method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778500" y="3226298"/>
              <a:ext cx="525959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And knowing they are disciplined, trained, and conditioned brings </a:t>
              </a:r>
              <a:r>
                <a:rPr lang="en-US" sz="1200" b="1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pride</a:t>
              </a:r>
              <a:r>
                <a:rPr lang="en-US" sz="1200" b="1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to men [sic] – </a:t>
              </a:r>
              <a:r>
                <a:rPr lang="en-US" sz="1200" b="1" i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pride</a:t>
              </a:r>
              <a:r>
                <a:rPr lang="en-US" sz="1200" b="1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in their own toughness, their own ability; and this pride will hold them true when all else fails.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 T.F. Fehrenbach </a:t>
              </a:r>
              <a:r>
                <a:rPr lang="en-US" sz="1200" b="1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This Kind of War</a:t>
              </a:r>
              <a:endParaRPr lang="en-US" sz="12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Integration of Achieving Warfighter Mastery (SO3) with Wellness (DO) </a:t>
              </a:r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314247" y="771802"/>
            <a:ext cx="5666821" cy="2307999"/>
            <a:chOff x="11587" y="778216"/>
            <a:chExt cx="5666821" cy="2307999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67150" y="1210236"/>
              <a:ext cx="2037399" cy="17145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1" name="Group 60"/>
            <p:cNvGrpSpPr/>
            <p:nvPr/>
          </p:nvGrpSpPr>
          <p:grpSpPr>
            <a:xfrm>
              <a:off x="11587" y="778216"/>
              <a:ext cx="5666821" cy="2307998"/>
              <a:chOff x="11587" y="778216"/>
              <a:chExt cx="5666821" cy="2307998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00" t="22494" r="32364" b="7547"/>
              <a:stretch/>
            </p:blipFill>
            <p:spPr>
              <a:xfrm>
                <a:off x="30482" y="1048816"/>
                <a:ext cx="1906172" cy="203739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17" b="7007"/>
              <a:stretch/>
            </p:blipFill>
            <p:spPr>
              <a:xfrm>
                <a:off x="1998314" y="1042380"/>
                <a:ext cx="1855897" cy="20438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4" name="Right Arrow 63"/>
              <p:cNvSpPr/>
              <p:nvPr/>
            </p:nvSpPr>
            <p:spPr>
              <a:xfrm>
                <a:off x="3718354" y="1783679"/>
                <a:ext cx="523875" cy="361950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ight Arrow 64"/>
              <p:cNvSpPr/>
              <p:nvPr/>
            </p:nvSpPr>
            <p:spPr>
              <a:xfrm>
                <a:off x="1674716" y="1783679"/>
                <a:ext cx="523875" cy="361950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1587" y="778216"/>
                <a:ext cx="5666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u="sng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Achieving Warfighter Mastery (SO3)</a:t>
                </a:r>
                <a:endParaRPr lang="en-US" sz="1200" b="1" u="sng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403682" y="1047541"/>
                <a:ext cx="532971" cy="259275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SO3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321972" y="1032670"/>
                <a:ext cx="532971" cy="259275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SO1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108770" y="1041868"/>
                <a:ext cx="532971" cy="259275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7018" y="5076852"/>
            <a:ext cx="4485082" cy="2911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" name="TextBox 70"/>
          <p:cNvSpPr txBox="1"/>
          <p:nvPr/>
        </p:nvSpPr>
        <p:spPr>
          <a:xfrm>
            <a:off x="5333142" y="3066024"/>
            <a:ext cx="5610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QTR-1 Training Highlights</a:t>
            </a:r>
          </a:p>
          <a:p>
            <a:pPr algn="ctr"/>
            <a:endParaRPr lang="en-US" sz="12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Building Lethality: 7/8 Tank PLTs and 6/6 SCT PLTs qualified at NTC</a:t>
            </a:r>
          </a:p>
          <a:p>
            <a:pPr marL="228600" indent="-228600">
              <a:buFont typeface="+mj-lt"/>
              <a:buAutoNum type="arabicPeriod"/>
            </a:pP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Modernization: Ahead of schedule on MAPS Fielding (remaining equipment at induction)</a:t>
            </a:r>
          </a:p>
          <a:p>
            <a:pPr marL="228600" indent="-228600">
              <a:buFont typeface="+mj-lt"/>
              <a:buAutoNum type="arabicPeriod"/>
            </a:pPr>
            <a:endParaRPr lang="en-US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Balance: Executed two Holiday Block Leaves IOT support continued operations at Camp Funston and Victory Hotel (SO1)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233532"/>
            <a:ext cx="10943771" cy="2362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TextBox 74"/>
          <p:cNvSpPr txBox="1"/>
          <p:nvPr/>
        </p:nvSpPr>
        <p:spPr>
          <a:xfrm>
            <a:off x="14021624" y="5375788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Douthit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Range Gunnery Complex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116584" y="7711298"/>
            <a:ext cx="157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 N/J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8" r="6572"/>
          <a:stretch/>
        </p:blipFill>
        <p:spPr>
          <a:xfrm>
            <a:off x="11125203" y="8436953"/>
            <a:ext cx="1885355" cy="1306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037" y="8428983"/>
            <a:ext cx="1099445" cy="1307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791" y="7620929"/>
            <a:ext cx="10936024" cy="2406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54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"/>
          <p:cNvSpPr txBox="1">
            <a:spLocks/>
          </p:cNvSpPr>
          <p:nvPr/>
        </p:nvSpPr>
        <p:spPr>
          <a:xfrm>
            <a:off x="1" y="282277"/>
            <a:ext cx="15544799" cy="565731"/>
          </a:xfrm>
          <a:prstGeom prst="rect">
            <a:avLst/>
          </a:prstGeom>
        </p:spPr>
        <p:txBody>
          <a:bodyPr vert="horz" wrap="square" lIns="0" tIns="16192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7002" algn="ctr">
              <a:spcBef>
                <a:spcPts val="127"/>
              </a:spcBef>
            </a:pPr>
            <a:r>
              <a:rPr lang="en-US" sz="3570" kern="0" spc="-64" dirty="0" smtClean="0"/>
              <a:t>1-16 IN FY 21 PLACEMAT</a:t>
            </a:r>
            <a:endParaRPr lang="en-US" sz="3570" kern="0" spc="-6" dirty="0"/>
          </a:p>
        </p:txBody>
      </p:sp>
      <p:sp>
        <p:nvSpPr>
          <p:cNvPr id="85" name="Rectangle 84"/>
          <p:cNvSpPr/>
          <p:nvPr/>
        </p:nvSpPr>
        <p:spPr>
          <a:xfrm>
            <a:off x="31533" y="5218386"/>
            <a:ext cx="419099" cy="945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5530" y="8035846"/>
            <a:ext cx="419099" cy="945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14435"/>
          <a:stretch/>
        </p:blipFill>
        <p:spPr>
          <a:xfrm>
            <a:off x="31532" y="7053713"/>
            <a:ext cx="11639265" cy="29460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/>
          <a:stretch/>
        </p:blipFill>
        <p:spPr>
          <a:xfrm>
            <a:off x="31530" y="4118322"/>
            <a:ext cx="11662078" cy="28995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0" y="1144773"/>
            <a:ext cx="3918135" cy="2937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666" y="1144771"/>
            <a:ext cx="3690274" cy="2937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930" y="1135464"/>
            <a:ext cx="4011867" cy="2947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5787" y="1135464"/>
            <a:ext cx="3829953" cy="29828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5787" y="4093563"/>
            <a:ext cx="3829953" cy="2924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3880" y="7010171"/>
            <a:ext cx="3831860" cy="2989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195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"/>
          <p:cNvSpPr txBox="1">
            <a:spLocks/>
          </p:cNvSpPr>
          <p:nvPr/>
        </p:nvSpPr>
        <p:spPr>
          <a:xfrm>
            <a:off x="1" y="282277"/>
            <a:ext cx="15544799" cy="565731"/>
          </a:xfrm>
          <a:prstGeom prst="rect">
            <a:avLst/>
          </a:prstGeom>
        </p:spPr>
        <p:txBody>
          <a:bodyPr vert="horz" wrap="square" lIns="0" tIns="16192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7002" algn="ctr">
              <a:spcBef>
                <a:spcPts val="127"/>
              </a:spcBef>
            </a:pPr>
            <a:r>
              <a:rPr lang="en-US" sz="3570" kern="0" spc="-64" dirty="0" smtClean="0"/>
              <a:t>2-34 AR FY 21 PLACEMAT</a:t>
            </a:r>
            <a:endParaRPr lang="en-US" sz="3570" kern="0" spc="-6" dirty="0"/>
          </a:p>
        </p:txBody>
      </p:sp>
      <p:sp>
        <p:nvSpPr>
          <p:cNvPr id="14" name="Rectangle 13"/>
          <p:cNvSpPr/>
          <p:nvPr/>
        </p:nvSpPr>
        <p:spPr>
          <a:xfrm>
            <a:off x="31533" y="5218386"/>
            <a:ext cx="419099" cy="945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530" y="8035846"/>
            <a:ext cx="419099" cy="945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636" y="4095696"/>
            <a:ext cx="3816540" cy="2944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595" y="7039921"/>
            <a:ext cx="3837581" cy="28268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01" t="1256" r="205" b="798"/>
          <a:stretch/>
        </p:blipFill>
        <p:spPr>
          <a:xfrm>
            <a:off x="31533" y="4128097"/>
            <a:ext cx="11680472" cy="293412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67" r="229" b="926"/>
          <a:stretch/>
        </p:blipFill>
        <p:spPr>
          <a:xfrm>
            <a:off x="31533" y="7066891"/>
            <a:ext cx="11684704" cy="28222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3" y="1111249"/>
            <a:ext cx="3956358" cy="301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91" y="1111249"/>
            <a:ext cx="3762694" cy="301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0586" y="1111249"/>
            <a:ext cx="3961420" cy="301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4324" y="1111248"/>
            <a:ext cx="3840476" cy="3021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2654" y="4136327"/>
            <a:ext cx="3842146" cy="2846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04324" y="6976560"/>
            <a:ext cx="3840476" cy="2912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"/>
          <p:cNvSpPr txBox="1">
            <a:spLocks/>
          </p:cNvSpPr>
          <p:nvPr/>
        </p:nvSpPr>
        <p:spPr>
          <a:xfrm>
            <a:off x="1" y="282277"/>
            <a:ext cx="15544799" cy="565731"/>
          </a:xfrm>
          <a:prstGeom prst="rect">
            <a:avLst/>
          </a:prstGeom>
        </p:spPr>
        <p:txBody>
          <a:bodyPr vert="horz" wrap="square" lIns="0" tIns="16192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7002" algn="ctr">
              <a:spcBef>
                <a:spcPts val="127"/>
              </a:spcBef>
            </a:pPr>
            <a:r>
              <a:rPr lang="en-US" sz="3570" kern="0" spc="-64" dirty="0" smtClean="0"/>
              <a:t>3-66 AR FY 21 PLACEMAT</a:t>
            </a:r>
            <a:endParaRPr lang="en-US" sz="3570" kern="0" spc="-6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1086"/>
            <a:ext cx="11678837" cy="308295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4652"/>
          <a:stretch/>
        </p:blipFill>
        <p:spPr>
          <a:xfrm>
            <a:off x="-8167" y="4017723"/>
            <a:ext cx="11687004" cy="271099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270718" y="4788713"/>
            <a:ext cx="1005840" cy="200055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30000"/>
                  <a:lumOff val="70000"/>
                  <a:alpha val="73000"/>
                </a:scheme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PTDO Assumption</a:t>
            </a:r>
            <a:endParaRPr lang="en-US" sz="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80691" y="9531194"/>
            <a:ext cx="1274061" cy="215444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30000"/>
                  <a:lumOff val="70000"/>
                  <a:alpha val="73000"/>
                </a:scheme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Services Complete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9189602" y="4762312"/>
            <a:ext cx="174812" cy="242047"/>
          </a:xfrm>
          <a:prstGeom prst="diamond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3927799" y="9512434"/>
            <a:ext cx="174812" cy="242047"/>
          </a:xfrm>
          <a:prstGeom prst="diamond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683762" y="8950640"/>
            <a:ext cx="1579878" cy="215444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30000"/>
                  <a:lumOff val="70000"/>
                  <a:alpha val="73000"/>
                </a:scheme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Ready Reserve Established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Diamond 32"/>
          <p:cNvSpPr/>
          <p:nvPr/>
        </p:nvSpPr>
        <p:spPr>
          <a:xfrm>
            <a:off x="4611224" y="8937617"/>
            <a:ext cx="174812" cy="242047"/>
          </a:xfrm>
          <a:prstGeom prst="diamond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" y="1123373"/>
            <a:ext cx="3915138" cy="289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577" y="1123373"/>
            <a:ext cx="3880923" cy="289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939" y="1124230"/>
            <a:ext cx="3839533" cy="2893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9520" y="4027771"/>
            <a:ext cx="3870255" cy="2828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9887" y="1123373"/>
            <a:ext cx="3869888" cy="2895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5171" y="6865230"/>
            <a:ext cx="3864603" cy="2889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774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671E58F2DF294A8796AF543728E8D4" ma:contentTypeVersion="1" ma:contentTypeDescription="Create a new document." ma:contentTypeScope="" ma:versionID="2b558c3ddcd6d13904105d99a1d1a4b7">
  <xsd:schema xmlns:xsd="http://www.w3.org/2001/XMLSchema" xmlns:xs="http://www.w3.org/2001/XMLSchema" xmlns:p="http://schemas.microsoft.com/office/2006/metadata/properties" xmlns:ns2="4a155767-09ca-4890-96fd-ab83a1e460ec" targetNamespace="http://schemas.microsoft.com/office/2006/metadata/properties" ma:root="true" ma:fieldsID="9f73b133cd239fc2b9f2b6eb1c8d7f05" ns2:_="">
    <xsd:import namespace="4a155767-09ca-4890-96fd-ab83a1e460ec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155767-09ca-4890-96fd-ab83a1e460e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199603-E721-459A-8007-80A1E673CFF7}"/>
</file>

<file path=customXml/itemProps2.xml><?xml version="1.0" encoding="utf-8"?>
<ds:datastoreItem xmlns:ds="http://schemas.openxmlformats.org/officeDocument/2006/customXml" ds:itemID="{2D8615E3-AC2B-4DB1-884D-73087EDEA7F5}"/>
</file>

<file path=customXml/itemProps3.xml><?xml version="1.0" encoding="utf-8"?>
<ds:datastoreItem xmlns:ds="http://schemas.openxmlformats.org/officeDocument/2006/customXml" ds:itemID="{8C31B59B-9C54-477D-8686-FE0F1A74CF44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5084</TotalTime>
  <Words>240</Words>
  <Application>Microsoft Office PowerPoint</Application>
  <PresentationFormat>Custom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1-4 CAV FY 21 PLACEMAT</vt:lpstr>
      <vt:lpstr>PowerPoint Presentation</vt:lpstr>
      <vt:lpstr>PowerPoint Presentation</vt:lpstr>
      <vt:lpstr>PowerPoint Presentation</vt:lpstr>
    </vt:vector>
  </TitlesOfParts>
  <Company>United States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McCall, Tyler A</dc:creator>
  <cp:lastModifiedBy>McCall, Tyler A</cp:lastModifiedBy>
  <cp:revision>66</cp:revision>
  <cp:lastPrinted>2021-01-20T20:14:47Z</cp:lastPrinted>
  <dcterms:created xsi:type="dcterms:W3CDTF">2021-01-05T14:23:09Z</dcterms:created>
  <dcterms:modified xsi:type="dcterms:W3CDTF">2021-01-22T17:54:10Z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0x0101002A671E58F2DF294A8796AF543728E8D4</vt:lpwstr>
  </property>
</Properties>
</file>